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4" r:id="rId8"/>
    <p:sldId id="270" r:id="rId9"/>
    <p:sldId id="266" r:id="rId10"/>
    <p:sldId id="260" r:id="rId11"/>
    <p:sldId id="267" r:id="rId12"/>
    <p:sldId id="261" r:id="rId13"/>
    <p:sldId id="269" r:id="rId14"/>
    <p:sldId id="271" r:id="rId15"/>
    <p:sldId id="262" r:id="rId16"/>
    <p:sldId id="272" r:id="rId17"/>
    <p:sldId id="273" r:id="rId18"/>
    <p:sldId id="265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FCCD5E-088F-41A9-A198-D51C0ABB57E7}" v="3" dt="2022-10-07T16:47:25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05.10.2022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05.10.2022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05.10.2022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05.10.2022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05.10.2022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05.10.2022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05.10.2022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05.10.2022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05.10.2022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05.10.2022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05.10.2022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05.10.2022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o.nl/sites/nro/files/media-files/Uitbeelddidactiek-in-de-biologieles-deel-B-Ontwerp-uitvoering-en-evaluatie-van-uitbeeldpractica.pdf" TargetMode="External"/><Relationship Id="rId2" Type="http://schemas.openxmlformats.org/officeDocument/2006/relationships/hyperlink" Target="https://biologielessen.nl/index.php/dna-2/582-diffusie-en-osmos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23291"/>
            <a:ext cx="9144000" cy="2314672"/>
          </a:xfrm>
        </p:spPr>
        <p:txBody>
          <a:bodyPr>
            <a:normAutofit/>
          </a:bodyPr>
          <a:lstStyle/>
          <a:p>
            <a:r>
              <a:rPr lang="de-DE" sz="7200" b="1" dirty="0" err="1"/>
              <a:t>Misconcept</a:t>
            </a:r>
            <a:endParaRPr lang="de-DE" sz="72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Schoolbiologie</a:t>
            </a:r>
          </a:p>
          <a:p>
            <a:r>
              <a:rPr lang="de-DE" dirty="0"/>
              <a:t>Connie </a:t>
            </a:r>
            <a:r>
              <a:rPr lang="de-DE" dirty="0" err="1"/>
              <a:t>Klukkert</a:t>
            </a:r>
            <a:r>
              <a:rPr lang="de-DE" dirty="0"/>
              <a:t>- den </a:t>
            </a:r>
            <a:r>
              <a:rPr lang="de-DE" err="1"/>
              <a:t>Ouden</a:t>
            </a:r>
            <a:endParaRPr lang="de-DE" dirty="0"/>
          </a:p>
          <a:p>
            <a:r>
              <a:rPr lang="de-DE"/>
              <a:t>Jasmijn</a:t>
            </a:r>
            <a:r>
              <a:rPr lang="de-DE" dirty="0"/>
              <a:t> van der Waal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95020B-AC71-C6CA-A2E6-F83C6653F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302" y="2167082"/>
            <a:ext cx="4213698" cy="421369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6FBF3D1-39CF-29A0-A4D2-4CA1D48F5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0618"/>
            <a:ext cx="4078840" cy="407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F11384-5B43-2CDE-98B5-5FD4DDD8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Het experiment osmose ei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DBB2A5-9012-7C3F-6A3F-15F57699B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Voorbereiding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B015FC5-E414-064D-6EFB-5EBD2A7D2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1737411"/>
          </a:xfrm>
        </p:spPr>
        <p:txBody>
          <a:bodyPr>
            <a:normAutofit fontScale="92500" lnSpcReduction="20000"/>
          </a:bodyPr>
          <a:lstStyle/>
          <a:p>
            <a:r>
              <a:rPr lang="nl-NL"/>
              <a:t>Voor de les </a:t>
            </a:r>
          </a:p>
          <a:p>
            <a:pPr lvl="1"/>
            <a:r>
              <a:rPr lang="nl-NL"/>
              <a:t>De schaal van eieren laten oplossen in azijn ( 48 – 72 uur) </a:t>
            </a:r>
          </a:p>
          <a:p>
            <a:pPr lvl="1"/>
            <a:r>
              <a:rPr lang="nl-NL"/>
              <a:t>Opdrachtenblad maken </a:t>
            </a:r>
          </a:p>
          <a:p>
            <a:pPr marL="457200" lvl="1" indent="0">
              <a:buNone/>
            </a:pPr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06D28DE-7F3A-077A-F2C8-025C5DB62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/>
              <a:t>Tijdens de les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0DA55E4-352A-4BBC-0DF7-185BD3EF76F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/>
              <a:t>De leerlingen wegen de eieren nogmaals na een behandeling van 30 minuten. </a:t>
            </a:r>
          </a:p>
          <a:p>
            <a:r>
              <a:rPr lang="nl-NL"/>
              <a:t>De leerlingen kijken of hun voorspelling klopt.</a:t>
            </a:r>
          </a:p>
          <a:p>
            <a:r>
              <a:rPr lang="nl-NL"/>
              <a:t>De leerlingen moeten verklaren waarom het ei toeneemt in gewicht in een wateroplossing en afneemt in een suikeroplossing.</a:t>
            </a:r>
          </a:p>
          <a:p>
            <a:r>
              <a:rPr lang="nl-NL"/>
              <a:t>De leerlingen beantwoorden de vragen op het opdrachtenblad.</a:t>
            </a:r>
          </a:p>
        </p:txBody>
      </p:sp>
      <p:sp>
        <p:nvSpPr>
          <p:cNvPr id="7" name="Tijdelijke aanduiding voor inhoud 3">
            <a:extLst>
              <a:ext uri="{FF2B5EF4-FFF2-40B4-BE49-F238E27FC236}">
                <a16:creationId xmlns:a16="http://schemas.microsoft.com/office/drawing/2014/main" id="{3094585B-0D68-8686-8DA4-C65357BE459E}"/>
              </a:ext>
            </a:extLst>
          </p:cNvPr>
          <p:cNvSpPr txBox="1">
            <a:spLocks/>
          </p:cNvSpPr>
          <p:nvPr/>
        </p:nvSpPr>
        <p:spPr>
          <a:xfrm>
            <a:off x="579825" y="4040810"/>
            <a:ext cx="5417750" cy="21488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Voor de les (einde van een blokuur)</a:t>
            </a:r>
          </a:p>
          <a:p>
            <a:pPr lvl="1"/>
            <a:r>
              <a:rPr lang="nl-NL"/>
              <a:t>Leerlingen wegen alle eieren</a:t>
            </a:r>
          </a:p>
          <a:p>
            <a:pPr lvl="1"/>
            <a:r>
              <a:rPr lang="nl-NL"/>
              <a:t>Leerlingen plaatsen de eieren in de behandeling, of in het water of in een suikeroplossing</a:t>
            </a:r>
          </a:p>
          <a:p>
            <a:pPr lvl="1"/>
            <a:r>
              <a:rPr lang="nl-NL"/>
              <a:t>Ze voorspellen wat er met het gewicht van de eieren gaat gebeuren.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1152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7A392A-0A4A-8E00-8487-B941DF33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18" y="316486"/>
            <a:ext cx="6798276" cy="1325563"/>
          </a:xfrm>
        </p:spPr>
        <p:txBody>
          <a:bodyPr/>
          <a:lstStyle/>
          <a:p>
            <a:r>
              <a:rPr lang="nl-NL"/>
              <a:t>Les 3: microscopie practicum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EF34AED-968C-9F62-9CD3-43688093A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763" y="2402949"/>
            <a:ext cx="2052101" cy="205210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760E327-A6E6-EB5E-72FA-BC1A84B62479}"/>
              </a:ext>
            </a:extLst>
          </p:cNvPr>
          <p:cNvSpPr txBox="1"/>
          <p:nvPr/>
        </p:nvSpPr>
        <p:spPr>
          <a:xfrm>
            <a:off x="7578110" y="764886"/>
            <a:ext cx="44752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Leerdoelen 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/>
              <a:t>Je kunt uitleggen wat plasmolyse 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/>
              <a:t>Je kunt formuleren hoe osmose werkt in de cel.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C1190F2-29F7-7E8B-D848-CB65502DD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739" y="2544933"/>
            <a:ext cx="2199997" cy="2199997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16BA800-BF82-5353-0CC0-895FA2F1ED2D}"/>
              </a:ext>
            </a:extLst>
          </p:cNvPr>
          <p:cNvSpPr txBox="1"/>
          <p:nvPr/>
        </p:nvSpPr>
        <p:spPr>
          <a:xfrm>
            <a:off x="551818" y="4595023"/>
            <a:ext cx="27926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/>
              <a:t>Klassikale instructie </a:t>
            </a:r>
          </a:p>
          <a:p>
            <a:r>
              <a:rPr lang="nl-NL" dirty="0"/>
              <a:t>Docent:  blikt terug op vorige les en legt de nieuwe begrippen uit.</a:t>
            </a:r>
          </a:p>
          <a:p>
            <a:r>
              <a:rPr lang="nl-NL" dirty="0"/>
              <a:t>Leerling: Luisteren en stellen vragen </a:t>
            </a:r>
          </a:p>
          <a:p>
            <a:r>
              <a:rPr lang="nl-NL" dirty="0"/>
              <a:t>Hulpmiddel: filmpje plasmolyse.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2D98137-2A5A-9286-66A4-2FEA8969AC88}"/>
              </a:ext>
            </a:extLst>
          </p:cNvPr>
          <p:cNvSpPr txBox="1"/>
          <p:nvPr/>
        </p:nvSpPr>
        <p:spPr>
          <a:xfrm>
            <a:off x="4211597" y="4744930"/>
            <a:ext cx="39494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/>
              <a:t>Het experiment</a:t>
            </a:r>
          </a:p>
          <a:p>
            <a:r>
              <a:rPr lang="nl-NL" dirty="0"/>
              <a:t>Docent: Deelt het materiaal en de opdracht uit, tijdens het uitvoeren van het practicum ondersteunt de docent als coach.</a:t>
            </a:r>
          </a:p>
          <a:p>
            <a:r>
              <a:rPr lang="nl-NL" dirty="0"/>
              <a:t>Leerling: Uitvoeren van practicum, maken tekeningen.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DB81EBE-ADD9-3DB1-8091-8D660789D663}"/>
              </a:ext>
            </a:extLst>
          </p:cNvPr>
          <p:cNvSpPr txBox="1"/>
          <p:nvPr/>
        </p:nvSpPr>
        <p:spPr>
          <a:xfrm>
            <a:off x="8438218" y="5001978"/>
            <a:ext cx="3615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/>
              <a:t>Bespreking </a:t>
            </a:r>
          </a:p>
          <a:p>
            <a:r>
              <a:rPr lang="nl-NL" dirty="0"/>
              <a:t>Docent: Na het experiment loopt de leraar het feedbackopdrachten blad na.</a:t>
            </a:r>
            <a:br>
              <a:rPr lang="nl-NL" dirty="0"/>
            </a:br>
            <a:r>
              <a:rPr lang="nl-NL" dirty="0"/>
              <a:t>Leerling: Deelt zijn bevinden, luistert en stelt vragen</a:t>
            </a: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B0547F81-2606-7D52-2027-8C24844F2515}"/>
              </a:ext>
            </a:extLst>
          </p:cNvPr>
          <p:cNvCxnSpPr>
            <a:cxnSpLocks/>
          </p:cNvCxnSpPr>
          <p:nvPr/>
        </p:nvCxnSpPr>
        <p:spPr>
          <a:xfrm>
            <a:off x="3105665" y="3689797"/>
            <a:ext cx="130157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F17BB5CB-1614-7AB6-C973-7CEF26108303}"/>
              </a:ext>
            </a:extLst>
          </p:cNvPr>
          <p:cNvCxnSpPr>
            <a:cxnSpLocks/>
          </p:cNvCxnSpPr>
          <p:nvPr/>
        </p:nvCxnSpPr>
        <p:spPr>
          <a:xfrm>
            <a:off x="7261654" y="3689797"/>
            <a:ext cx="130157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>
            <a:extLst>
              <a:ext uri="{FF2B5EF4-FFF2-40B4-BE49-F238E27FC236}">
                <a16:creationId xmlns:a16="http://schemas.microsoft.com/office/drawing/2014/main" id="{9CC7224A-3945-F1B3-0667-6E0965CFE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044" y="2198802"/>
            <a:ext cx="2460394" cy="246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51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27AAFF-3967-0D3C-8492-67182B307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338328"/>
            <a:ext cx="3685032" cy="16083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Les 3: Microscopie practicum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358A945-0EEC-77ED-A682-CE9B945F9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679" y="2909180"/>
            <a:ext cx="6078863" cy="342997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74B9E0B-E7FC-A16A-216C-D4CFC093A3E7}"/>
              </a:ext>
            </a:extLst>
          </p:cNvPr>
          <p:cNvSpPr txBox="1"/>
          <p:nvPr/>
        </p:nvSpPr>
        <p:spPr>
          <a:xfrm>
            <a:off x="4864100" y="338328"/>
            <a:ext cx="6675627" cy="1605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10 </a:t>
            </a:r>
            <a:r>
              <a:rPr lang="en-US" sz="2000" dirty="0" err="1"/>
              <a:t>minuten</a:t>
            </a:r>
            <a:r>
              <a:rPr lang="en-US" sz="2000" dirty="0"/>
              <a:t>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Uitleg</a:t>
            </a:r>
            <a:r>
              <a:rPr lang="en-US" sz="2000" dirty="0"/>
              <a:t> </a:t>
            </a:r>
            <a:r>
              <a:rPr lang="en-US" sz="2000" dirty="0" err="1"/>
              <a:t>plasmolyse</a:t>
            </a:r>
            <a:r>
              <a:rPr lang="en-US" sz="2000" dirty="0"/>
              <a:t> met </a:t>
            </a:r>
            <a:r>
              <a:rPr lang="en-US" sz="2000" dirty="0" err="1"/>
              <a:t>behulp</a:t>
            </a:r>
            <a:r>
              <a:rPr lang="en-US" sz="2000" dirty="0"/>
              <a:t> van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	</a:t>
            </a:r>
            <a:r>
              <a:rPr lang="en-US" sz="2000" dirty="0" err="1"/>
              <a:t>boek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filmpje</a:t>
            </a:r>
            <a:r>
              <a:rPr lang="en-US" sz="2000" dirty="0"/>
              <a:t>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7870F34-CBD5-B191-C93A-4A1A1CE4E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62" y="2054029"/>
            <a:ext cx="5209878" cy="428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33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CD423B6-095C-16D4-6E51-6EED746B3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72" y="0"/>
            <a:ext cx="9644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96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AE1448-69B3-3B9A-C97F-A7BDE7077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Misconcept opgelost!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D7C586D-97BF-9800-93E1-8EF7C8628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2297" y="2831426"/>
            <a:ext cx="4095345" cy="4095345"/>
          </a:xfrm>
          <a:prstGeom prst="rect">
            <a:avLst/>
          </a:prstGeom>
        </p:spPr>
      </p:pic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BCB5FEB8-A4E6-21C9-B3AE-24DAC6276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66221" y="1579488"/>
            <a:ext cx="7731874" cy="369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59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B67401-0216-8551-5CFE-40091C99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Bronnenlijst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169F59-4760-E173-769D-CE118803B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l-NL" err="1">
                <a:ea typeface="+mn-lt"/>
                <a:cs typeface="+mn-lt"/>
              </a:rPr>
              <a:t>Arteunis</a:t>
            </a:r>
            <a:r>
              <a:rPr lang="nl-NL">
                <a:ea typeface="+mn-lt"/>
                <a:cs typeface="+mn-lt"/>
              </a:rPr>
              <a:t>, B., </a:t>
            </a:r>
            <a:r>
              <a:rPr lang="nl-NL" err="1">
                <a:ea typeface="+mn-lt"/>
                <a:cs typeface="+mn-lt"/>
              </a:rPr>
              <a:t>Kalverda</a:t>
            </a:r>
            <a:r>
              <a:rPr lang="nl-NL">
                <a:ea typeface="+mn-lt"/>
                <a:cs typeface="+mn-lt"/>
              </a:rPr>
              <a:t>, O., </a:t>
            </a:r>
            <a:r>
              <a:rPr lang="nl-NL" err="1">
                <a:ea typeface="+mn-lt"/>
                <a:cs typeface="+mn-lt"/>
              </a:rPr>
              <a:t>Passier</a:t>
            </a:r>
            <a:r>
              <a:rPr lang="nl-NL">
                <a:ea typeface="+mn-lt"/>
                <a:cs typeface="+mn-lt"/>
              </a:rPr>
              <a:t>, R., Smits, G., Waas, B. &amp; Westra, R. (2022). </a:t>
            </a:r>
            <a:endParaRPr lang="nl-NL">
              <a:cs typeface="Calibri" panose="020F0502020204030204"/>
            </a:endParaRPr>
          </a:p>
          <a:p>
            <a:r>
              <a:rPr lang="nl-NL" i="1">
                <a:ea typeface="+mn-lt"/>
                <a:cs typeface="+mn-lt"/>
              </a:rPr>
              <a:t>Biologie voor jou Max vwo 4A</a:t>
            </a:r>
            <a:r>
              <a:rPr lang="nl-NL">
                <a:ea typeface="+mn-lt"/>
                <a:cs typeface="+mn-lt"/>
              </a:rPr>
              <a:t> (6de editie). Malmberg. </a:t>
            </a:r>
            <a:endParaRPr lang="nl-NL"/>
          </a:p>
          <a:p>
            <a:r>
              <a:rPr lang="nl-NL" i="1">
                <a:ea typeface="+mn-lt"/>
                <a:cs typeface="+mn-lt"/>
              </a:rPr>
              <a:t>Biologielessen.nl.</a:t>
            </a:r>
            <a:r>
              <a:rPr lang="nl-NL">
                <a:ea typeface="+mn-lt"/>
                <a:cs typeface="+mn-lt"/>
              </a:rPr>
              <a:t> (</a:t>
            </a:r>
            <a:r>
              <a:rPr lang="nl-NL" err="1">
                <a:ea typeface="+mn-lt"/>
                <a:cs typeface="+mn-lt"/>
              </a:rPr>
              <a:t>z.d</a:t>
            </a:r>
            <a:r>
              <a:rPr lang="nl-NL">
                <a:ea typeface="+mn-lt"/>
                <a:cs typeface="+mn-lt"/>
              </a:rPr>
              <a:t>). biologielessen.nl. Geraadpleegd op 5 oktober 2022. </a:t>
            </a:r>
            <a:r>
              <a:rPr lang="nl-NL">
                <a:ea typeface="+mn-lt"/>
                <a:cs typeface="+mn-lt"/>
                <a:hlinkClick r:id="rId2"/>
              </a:rPr>
              <a:t>https://biologielessen.nl/index.php/dna-2/582-diffusie-en-osmose</a:t>
            </a:r>
            <a:r>
              <a:rPr lang="nl-NL">
                <a:ea typeface="+mn-lt"/>
                <a:cs typeface="+mn-lt"/>
              </a:rPr>
              <a:t> </a:t>
            </a:r>
            <a:endParaRPr lang="nl-NL"/>
          </a:p>
          <a:p>
            <a:r>
              <a:rPr lang="nl-NL" err="1">
                <a:ea typeface="+mn-lt"/>
                <a:cs typeface="+mn-lt"/>
              </a:rPr>
              <a:t>Cepeda</a:t>
            </a:r>
            <a:r>
              <a:rPr lang="nl-NL">
                <a:ea typeface="+mn-lt"/>
                <a:cs typeface="+mn-lt"/>
              </a:rPr>
              <a:t>, N. J., Vul, E., </a:t>
            </a:r>
            <a:r>
              <a:rPr lang="nl-NL" err="1">
                <a:ea typeface="+mn-lt"/>
                <a:cs typeface="+mn-lt"/>
              </a:rPr>
              <a:t>Rohrer</a:t>
            </a:r>
            <a:r>
              <a:rPr lang="nl-NL">
                <a:ea typeface="+mn-lt"/>
                <a:cs typeface="+mn-lt"/>
              </a:rPr>
              <a:t>, D., </a:t>
            </a:r>
            <a:r>
              <a:rPr lang="nl-NL" err="1">
                <a:ea typeface="+mn-lt"/>
                <a:cs typeface="+mn-lt"/>
              </a:rPr>
              <a:t>Wixted</a:t>
            </a:r>
            <a:r>
              <a:rPr lang="nl-NL">
                <a:ea typeface="+mn-lt"/>
                <a:cs typeface="+mn-lt"/>
              </a:rPr>
              <a:t>, J. T., &amp; </a:t>
            </a:r>
            <a:r>
              <a:rPr lang="nl-NL" err="1">
                <a:ea typeface="+mn-lt"/>
                <a:cs typeface="+mn-lt"/>
              </a:rPr>
              <a:t>Pashler</a:t>
            </a:r>
            <a:r>
              <a:rPr lang="nl-NL">
                <a:ea typeface="+mn-lt"/>
                <a:cs typeface="+mn-lt"/>
              </a:rPr>
              <a:t>, H. (2008). </a:t>
            </a:r>
            <a:r>
              <a:rPr lang="en-GB">
                <a:ea typeface="+mn-lt"/>
                <a:cs typeface="+mn-lt"/>
              </a:rPr>
              <a:t>Spacing effects in learning: </a:t>
            </a:r>
            <a:r>
              <a:rPr lang="en-GB" i="1">
                <a:ea typeface="+mn-lt"/>
                <a:cs typeface="+mn-lt"/>
              </a:rPr>
              <a:t>A temporal ridgeline of optimal retention</a:t>
            </a:r>
            <a:r>
              <a:rPr lang="en-GB">
                <a:ea typeface="+mn-lt"/>
                <a:cs typeface="+mn-lt"/>
              </a:rPr>
              <a:t>. </a:t>
            </a:r>
            <a:r>
              <a:rPr lang="nl-NL" err="1">
                <a:ea typeface="+mn-lt"/>
                <a:cs typeface="+mn-lt"/>
              </a:rPr>
              <a:t>Psychological</a:t>
            </a:r>
            <a:r>
              <a:rPr lang="nl-NL">
                <a:ea typeface="+mn-lt"/>
                <a:cs typeface="+mn-lt"/>
              </a:rPr>
              <a:t> </a:t>
            </a:r>
            <a:r>
              <a:rPr lang="nl-NL" err="1">
                <a:ea typeface="+mn-lt"/>
                <a:cs typeface="+mn-lt"/>
              </a:rPr>
              <a:t>science</a:t>
            </a:r>
            <a:r>
              <a:rPr lang="nl-NL">
                <a:ea typeface="+mn-lt"/>
                <a:cs typeface="+mn-lt"/>
              </a:rPr>
              <a:t>, </a:t>
            </a:r>
            <a:r>
              <a:rPr lang="nl-NL" i="1">
                <a:ea typeface="+mn-lt"/>
                <a:cs typeface="+mn-lt"/>
              </a:rPr>
              <a:t>19</a:t>
            </a:r>
            <a:r>
              <a:rPr lang="nl-NL">
                <a:ea typeface="+mn-lt"/>
                <a:cs typeface="+mn-lt"/>
              </a:rPr>
              <a:t>(11), 1095-1102. </a:t>
            </a:r>
            <a:endParaRPr lang="nl-NL"/>
          </a:p>
          <a:p>
            <a:r>
              <a:rPr lang="nl-NL" err="1">
                <a:ea typeface="+mn-lt"/>
                <a:cs typeface="+mn-lt"/>
              </a:rPr>
              <a:t>Geraedts</a:t>
            </a:r>
            <a:r>
              <a:rPr lang="nl-NL">
                <a:ea typeface="+mn-lt"/>
                <a:cs typeface="+mn-lt"/>
              </a:rPr>
              <a:t>, C. (2021) </a:t>
            </a:r>
            <a:r>
              <a:rPr lang="nl-NL" i="1">
                <a:ea typeface="+mn-lt"/>
                <a:cs typeface="+mn-lt"/>
              </a:rPr>
              <a:t>Uitbeelddidactiek in de biologieles. </a:t>
            </a:r>
            <a:r>
              <a:rPr lang="nl-NL">
                <a:ea typeface="+mn-lt"/>
                <a:cs typeface="+mn-lt"/>
              </a:rPr>
              <a:t>Geraadpleegd op 5 oktober 2022. </a:t>
            </a:r>
            <a:r>
              <a:rPr lang="nl-NL">
                <a:ea typeface="+mn-lt"/>
                <a:cs typeface="+mn-lt"/>
                <a:hlinkClick r:id="rId3"/>
              </a:rPr>
              <a:t>https://www.nro.nl/sites/nro/files/media-files/Uitbeelddidactiek-in-de-biologieles-deel-B-Ontwerp-uitvoering-en-evaluatie-van-uitbeeldpractica.pdf</a:t>
            </a:r>
            <a:r>
              <a:rPr lang="nl-NL">
                <a:ea typeface="+mn-lt"/>
                <a:cs typeface="+mn-lt"/>
              </a:rPr>
              <a:t> </a:t>
            </a:r>
            <a:endParaRPr lang="nl-NL"/>
          </a:p>
          <a:p>
            <a:r>
              <a:rPr lang="nl-NL">
                <a:ea typeface="+mn-lt"/>
                <a:cs typeface="+mn-lt"/>
              </a:rPr>
              <a:t>Van Duin, G (2010). </a:t>
            </a:r>
            <a:r>
              <a:rPr lang="nl-NL" i="1" err="1">
                <a:ea typeface="+mn-lt"/>
                <a:cs typeface="+mn-lt"/>
              </a:rPr>
              <a:t>Osmo</a:t>
            </a:r>
            <a:r>
              <a:rPr lang="nl-NL" i="1">
                <a:ea typeface="+mn-lt"/>
                <a:cs typeface="+mn-lt"/>
              </a:rPr>
              <a:t>-gooien</a:t>
            </a:r>
            <a:r>
              <a:rPr lang="nl-NL">
                <a:ea typeface="+mn-lt"/>
                <a:cs typeface="+mn-lt"/>
              </a:rPr>
              <a:t>. De praktijk.</a:t>
            </a:r>
            <a:r>
              <a:rPr lang="nl-NL" i="1">
                <a:ea typeface="+mn-lt"/>
                <a:cs typeface="+mn-lt"/>
              </a:rPr>
              <a:t> 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524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7D8423-B7E6-3992-A7BA-190E0A142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cs typeface="Calibri Light"/>
              </a:rPr>
              <a:t>Het misconcept 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25B143-84F6-BB06-EC96-51EA24EA9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nl-NL" sz="4800" b="1" dirty="0">
                <a:cs typeface="Calibri"/>
              </a:rPr>
              <a:t>Stoffen</a:t>
            </a:r>
            <a:r>
              <a:rPr lang="nl-NL" sz="4800" dirty="0">
                <a:cs typeface="Calibri"/>
              </a:rPr>
              <a:t> verplaatsen zich totdat er een gelijke verdeling is bij osmose.</a:t>
            </a:r>
          </a:p>
          <a:p>
            <a:pPr marL="0" indent="0" algn="ctr">
              <a:buNone/>
            </a:pPr>
            <a:r>
              <a:rPr lang="nl-NL" sz="4800" dirty="0">
                <a:cs typeface="Calibri"/>
              </a:rPr>
              <a:t>Zowel de oplossing als het oplosmiddel.</a:t>
            </a:r>
          </a:p>
        </p:txBody>
      </p:sp>
    </p:spTree>
    <p:extLst>
      <p:ext uri="{BB962C8B-B14F-4D97-AF65-F5344CB8AC3E}">
        <p14:creationId xmlns:p14="http://schemas.microsoft.com/office/powerpoint/2010/main" val="152967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AA81A-9311-8D54-032C-7BEFF4FB6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Toelichting misconcept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4384CE-7426-FFCC-008D-EE9811221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Theorie achter het misconcept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>
                <a:cs typeface="Calibri"/>
              </a:rPr>
              <a:t>vaste stoffen verplaatsen zich door de membraan. </a:t>
            </a:r>
            <a:endParaRPr lang="nl-NL">
              <a:cs typeface="Calibri"/>
            </a:endParaRPr>
          </a:p>
          <a:p>
            <a:r>
              <a:rPr lang="nl-NL" dirty="0">
                <a:cs typeface="Calibri"/>
              </a:rPr>
              <a:t>(Dit is wel het geval maar niet in het geval van osmose)</a:t>
            </a:r>
            <a:endParaRPr lang="nl-NL">
              <a:cs typeface="Calibri"/>
            </a:endParaRPr>
          </a:p>
          <a:p>
            <a:r>
              <a:rPr lang="nl-NL" dirty="0">
                <a:cs typeface="Calibri"/>
              </a:rPr>
              <a:t>Denken in vakken/hokjes</a:t>
            </a:r>
            <a:endParaRPr lang="nl-NL">
              <a:cs typeface="Calibri"/>
            </a:endParaRPr>
          </a:p>
          <a:p>
            <a:r>
              <a:rPr lang="nl-NL" dirty="0">
                <a:cs typeface="Calibri"/>
              </a:rPr>
              <a:t>Sluit niet aan in belevingswereld.</a:t>
            </a:r>
            <a:endParaRPr lang="nl-NL">
              <a:cs typeface="Calibri"/>
            </a:endParaRPr>
          </a:p>
          <a:p>
            <a:pPr marL="0" indent="0">
              <a:buNone/>
            </a:pPr>
            <a:endParaRPr lang="nl-NL" dirty="0">
              <a:cs typeface="Calibri"/>
            </a:endParaRPr>
          </a:p>
          <a:p>
            <a:pPr marL="0" indent="0">
              <a:buNone/>
            </a:pPr>
            <a:endParaRPr lang="nl-NL" dirty="0">
              <a:cs typeface="Calibri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8C0256E-EEE0-901C-12AC-F5C6407D05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02" y="4990093"/>
            <a:ext cx="1869897" cy="186989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18750D7-5A5E-4429-F725-828F660A8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756" y="3780996"/>
            <a:ext cx="3705742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43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5F606495-648C-3BB3-F39C-F1CD25B69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282" y="1677509"/>
            <a:ext cx="3165841" cy="316584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AC1155C-538E-7392-E0FD-345714B68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265" y="1657284"/>
            <a:ext cx="3260178" cy="326017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188A6F5-2103-67C0-CC32-3896FE949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61" y="1657283"/>
            <a:ext cx="3216274" cy="3216274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1739E397-3148-7604-33B9-9A80BA8B40AB}"/>
              </a:ext>
            </a:extLst>
          </p:cNvPr>
          <p:cNvSpPr txBox="1"/>
          <p:nvPr/>
        </p:nvSpPr>
        <p:spPr>
          <a:xfrm>
            <a:off x="389106" y="5087566"/>
            <a:ext cx="314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Les 1: </a:t>
            </a:r>
            <a:r>
              <a:rPr lang="nl-NL" err="1"/>
              <a:t>osmo</a:t>
            </a:r>
            <a:r>
              <a:rPr lang="nl-NL"/>
              <a:t>-gooien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3857132-CE6B-1EE5-D85E-65A427C620B5}"/>
              </a:ext>
            </a:extLst>
          </p:cNvPr>
          <p:cNvSpPr txBox="1"/>
          <p:nvPr/>
        </p:nvSpPr>
        <p:spPr>
          <a:xfrm>
            <a:off x="4435966" y="5087566"/>
            <a:ext cx="316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Les 2 : experiment osmose ei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D61FBAA-06A0-8E98-4747-EEC7CD025247}"/>
              </a:ext>
            </a:extLst>
          </p:cNvPr>
          <p:cNvSpPr txBox="1"/>
          <p:nvPr/>
        </p:nvSpPr>
        <p:spPr>
          <a:xfrm>
            <a:off x="8390035" y="5087566"/>
            <a:ext cx="3042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Les 3: microscopie practicum</a:t>
            </a:r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0C7E377B-33FD-AB9B-9EF2-58035DB68292}"/>
              </a:ext>
            </a:extLst>
          </p:cNvPr>
          <p:cNvCxnSpPr>
            <a:cxnSpLocks/>
          </p:cNvCxnSpPr>
          <p:nvPr/>
        </p:nvCxnSpPr>
        <p:spPr>
          <a:xfrm>
            <a:off x="389106" y="5972783"/>
            <a:ext cx="11292148" cy="423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889843A0-4404-B0BB-E190-4C905D52CBE4}"/>
              </a:ext>
            </a:extLst>
          </p:cNvPr>
          <p:cNvSpPr txBox="1"/>
          <p:nvPr/>
        </p:nvSpPr>
        <p:spPr>
          <a:xfrm>
            <a:off x="5352585" y="6015122"/>
            <a:ext cx="1332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Mate van abstractie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371F3044-4447-2641-C1C4-78C3D97D63B7}"/>
              </a:ext>
            </a:extLst>
          </p:cNvPr>
          <p:cNvSpPr txBox="1"/>
          <p:nvPr/>
        </p:nvSpPr>
        <p:spPr>
          <a:xfrm>
            <a:off x="389106" y="6145567"/>
            <a:ext cx="130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Abstract 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3FAEC39-C858-1CB3-424C-60A8ACEE8F78}"/>
              </a:ext>
            </a:extLst>
          </p:cNvPr>
          <p:cNvSpPr txBox="1"/>
          <p:nvPr/>
        </p:nvSpPr>
        <p:spPr>
          <a:xfrm>
            <a:off x="10944330" y="6216999"/>
            <a:ext cx="1408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Concreet 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1B1B3AC3-03A6-41BD-F287-91145D618F31}"/>
              </a:ext>
            </a:extLst>
          </p:cNvPr>
          <p:cNvSpPr txBox="1"/>
          <p:nvPr/>
        </p:nvSpPr>
        <p:spPr>
          <a:xfrm>
            <a:off x="502508" y="323125"/>
            <a:ext cx="8723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>
                <a:latin typeface="+mj-lt"/>
              </a:rPr>
              <a:t>Het misconcept aanpakken</a:t>
            </a:r>
          </a:p>
        </p:txBody>
      </p:sp>
    </p:spTree>
    <p:extLst>
      <p:ext uri="{BB962C8B-B14F-4D97-AF65-F5344CB8AC3E}">
        <p14:creationId xmlns:p14="http://schemas.microsoft.com/office/powerpoint/2010/main" val="56936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E944F0-12E4-6FC1-41A0-E0BD4DC49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Feedback 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7C762B-AF2B-6607-0E26-3B7A63ED6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/>
              <a:t>Te gebruiken bij: </a:t>
            </a:r>
            <a:r>
              <a:rPr lang="nl-NL" err="1"/>
              <a:t>osmo</a:t>
            </a:r>
            <a:r>
              <a:rPr lang="nl-NL"/>
              <a:t>-gooien, experiment osmose ei, plasmolyse rode ui.</a:t>
            </a:r>
          </a:p>
          <a:p>
            <a:endParaRPr lang="nl-NL"/>
          </a:p>
          <a:p>
            <a:r>
              <a:rPr lang="nl-NL"/>
              <a:t>1. Wat gebeurde er tijdens dit practicum?</a:t>
            </a:r>
          </a:p>
          <a:p>
            <a:r>
              <a:rPr lang="nl-NL"/>
              <a:t>2. Hoe komt dat?</a:t>
            </a:r>
          </a:p>
          <a:p>
            <a:r>
              <a:rPr lang="nl-NL"/>
              <a:t>3. Wat heeft dit te maken met osmose?</a:t>
            </a:r>
          </a:p>
          <a:p>
            <a:r>
              <a:rPr lang="nl-NL"/>
              <a:t>4. Welke stof heeft zich verplaatst?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DD7B810-501E-D4FE-9B94-7DC6A3FC5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213" y="2840376"/>
            <a:ext cx="3336587" cy="33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73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1D3462-4856-1BA0-D893-BE68EE7A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Waarom op deze manier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FE2ACE-1848-7A49-2119-47D7F1FA8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76539" cy="4351338"/>
          </a:xfrm>
        </p:spPr>
        <p:txBody>
          <a:bodyPr/>
          <a:lstStyle/>
          <a:p>
            <a:r>
              <a:rPr lang="nl-NL"/>
              <a:t> Verspreid aanbieden van de lesstof, </a:t>
            </a:r>
            <a:r>
              <a:rPr lang="nl-NL" err="1"/>
              <a:t>spacing</a:t>
            </a:r>
            <a:r>
              <a:rPr lang="nl-NL"/>
              <a:t> effect.</a:t>
            </a:r>
          </a:p>
          <a:p>
            <a:r>
              <a:rPr lang="nl-NL"/>
              <a:t>Oefenen van de stof in verschillende contexten.</a:t>
            </a:r>
          </a:p>
          <a:p>
            <a:r>
              <a:rPr lang="nl-NL"/>
              <a:t>Kracht van ervaren.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592F512-C16F-5C42-79BC-723A1E1EE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739" y="3241989"/>
            <a:ext cx="6795157" cy="325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91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F3D331-DC6A-4FCD-014A-3B2FB6956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Les 1 : </a:t>
            </a:r>
            <a:r>
              <a:rPr lang="nl-NL" err="1"/>
              <a:t>osmo</a:t>
            </a:r>
            <a:r>
              <a:rPr lang="nl-NL"/>
              <a:t>-gooien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F87F6D-C108-811A-6822-7A97A8996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662881" cy="761056"/>
          </a:xfrm>
        </p:spPr>
        <p:txBody>
          <a:bodyPr/>
          <a:lstStyle/>
          <a:p>
            <a:endParaRPr lang="nl-NL"/>
          </a:p>
          <a:p>
            <a:endParaRPr lang="nl-NL"/>
          </a:p>
          <a:p>
            <a:pPr marL="0" indent="0">
              <a:buNone/>
            </a:pPr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A484D34-B053-9B89-8C84-93F131DDCC7A}"/>
              </a:ext>
            </a:extLst>
          </p:cNvPr>
          <p:cNvSpPr txBox="1"/>
          <p:nvPr/>
        </p:nvSpPr>
        <p:spPr>
          <a:xfrm>
            <a:off x="7208109" y="486452"/>
            <a:ext cx="44752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Leerdoelen </a:t>
            </a:r>
          </a:p>
          <a:p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/>
              <a:t>Je kunt de concentratie van de oplossing berekenen.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/>
              <a:t>Je kunt uitleggen wat diffusie en osmose is.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DAE282F-7B3D-8D62-DA93-933F3B13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81" y="2563147"/>
            <a:ext cx="2253303" cy="225330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FDAFE5A-0B3F-5099-D9D6-F7D1ACC7D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233" y="2493941"/>
            <a:ext cx="2391713" cy="23917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DD91B2A-F04C-D57B-E7F4-E899D4733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1078" y="2424736"/>
            <a:ext cx="2391714" cy="2391714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B4C57F4B-F72C-FFC7-2425-E8E94593303C}"/>
              </a:ext>
            </a:extLst>
          </p:cNvPr>
          <p:cNvSpPr txBox="1"/>
          <p:nvPr/>
        </p:nvSpPr>
        <p:spPr>
          <a:xfrm>
            <a:off x="8460259" y="4963877"/>
            <a:ext cx="3476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/>
              <a:t>Opdrachten maken</a:t>
            </a:r>
          </a:p>
          <a:p>
            <a:r>
              <a:rPr lang="nl-NL"/>
              <a:t>Docent: doet een opdracht voor daarna loop hij door het lokaal en beantwoord vragen.</a:t>
            </a:r>
          </a:p>
          <a:p>
            <a:r>
              <a:rPr lang="nl-NL"/>
              <a:t>Leerling: maken opdrachten en stellen vragen.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4576E63-AFCA-ED39-FE7A-C5345B2EFB9B}"/>
              </a:ext>
            </a:extLst>
          </p:cNvPr>
          <p:cNvSpPr txBox="1"/>
          <p:nvPr/>
        </p:nvSpPr>
        <p:spPr>
          <a:xfrm>
            <a:off x="4339838" y="4963877"/>
            <a:ext cx="30247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err="1"/>
              <a:t>Osmo</a:t>
            </a:r>
            <a:r>
              <a:rPr lang="nl-NL" u="sng"/>
              <a:t>-gooien </a:t>
            </a:r>
          </a:p>
          <a:p>
            <a:r>
              <a:rPr lang="nl-NL"/>
              <a:t>Docent: Deelt materialen uit en legt de stappen uit.</a:t>
            </a:r>
          </a:p>
          <a:p>
            <a:r>
              <a:rPr lang="nl-NL"/>
              <a:t>Leerling: Voeren de stappen uit en verklaren wat ze zien.</a:t>
            </a:r>
          </a:p>
          <a:p>
            <a:r>
              <a:rPr lang="nl-NL"/>
              <a:t>Hulpmiddel: papier.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E99AC6D-61D0-7293-986E-8EC5925C4F87}"/>
              </a:ext>
            </a:extLst>
          </p:cNvPr>
          <p:cNvSpPr txBox="1"/>
          <p:nvPr/>
        </p:nvSpPr>
        <p:spPr>
          <a:xfrm>
            <a:off x="694981" y="4963877"/>
            <a:ext cx="27926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/>
              <a:t>Klassikale instructie </a:t>
            </a:r>
          </a:p>
          <a:p>
            <a:r>
              <a:rPr lang="nl-NL"/>
              <a:t>Docent: legt de lesstof uit.</a:t>
            </a:r>
          </a:p>
          <a:p>
            <a:r>
              <a:rPr lang="nl-NL"/>
              <a:t>Leerling: Luisteren en stellen vragen. </a:t>
            </a:r>
          </a:p>
          <a:p>
            <a:r>
              <a:rPr lang="nl-NL"/>
              <a:t>Hulpmiddel: </a:t>
            </a:r>
            <a:r>
              <a:rPr lang="nl-NL" err="1"/>
              <a:t>lesson</a:t>
            </a:r>
            <a:r>
              <a:rPr lang="nl-NL"/>
              <a:t>-up. </a:t>
            </a:r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089BFB0B-0EEC-0F14-AB9F-CE23DD0D5A51}"/>
              </a:ext>
            </a:extLst>
          </p:cNvPr>
          <p:cNvCxnSpPr>
            <a:cxnSpLocks/>
          </p:cNvCxnSpPr>
          <p:nvPr/>
        </p:nvCxnSpPr>
        <p:spPr>
          <a:xfrm>
            <a:off x="3105665" y="3689797"/>
            <a:ext cx="130157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19625119-32CD-FC95-D5FF-75FABF8F8F83}"/>
              </a:ext>
            </a:extLst>
          </p:cNvPr>
          <p:cNvCxnSpPr>
            <a:cxnSpLocks/>
          </p:cNvCxnSpPr>
          <p:nvPr/>
        </p:nvCxnSpPr>
        <p:spPr>
          <a:xfrm>
            <a:off x="7158681" y="3809245"/>
            <a:ext cx="130157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715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2CA9C-B00C-CF40-E73C-5CED455E8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Osmo</a:t>
            </a:r>
            <a:r>
              <a:rPr lang="nl-NL"/>
              <a:t>-gooien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2302C58-A842-8B1C-566F-30C9E12C9396}"/>
              </a:ext>
            </a:extLst>
          </p:cNvPr>
          <p:cNvSpPr txBox="1"/>
          <p:nvPr/>
        </p:nvSpPr>
        <p:spPr>
          <a:xfrm>
            <a:off x="502508" y="1690688"/>
            <a:ext cx="44154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De ene helft van de klas krijgt 1 A4 wit papier (glucose) en 1 A4 gekleurd papier (water). De andere helft krijgt 2 A4 gekleurd papier.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Glucose vouw je dubbel, watermoleculen vorm je tot een prop.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In het midden van de klas een brede gang, het semipermeabele membraan.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Iedereen gooit.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Klaar met gooien? </a:t>
            </a:r>
            <a:r>
              <a:rPr lang="nl-NL">
                <a:sym typeface="Wingdings" panose="05000000000000000000" pitchFamily="2" charset="2"/>
              </a:rPr>
              <a:t> laat de leerlingen formuleren wat er gebeurt is. </a:t>
            </a:r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CC4850C-A53C-F6FB-CC84-C947FEA09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904" y="3588063"/>
            <a:ext cx="5068866" cy="282388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5BA1C25-126A-4D8A-A5E0-83CC75CFB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183" y="209096"/>
            <a:ext cx="5240309" cy="296318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8D4ABD2-2BFF-3DA6-093C-19C53F8BF04F}"/>
              </a:ext>
            </a:extLst>
          </p:cNvPr>
          <p:cNvSpPr txBox="1"/>
          <p:nvPr/>
        </p:nvSpPr>
        <p:spPr>
          <a:xfrm>
            <a:off x="6623222" y="3133630"/>
            <a:ext cx="452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Beginsituatie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EC722E5-11D7-38D5-1EAF-11EA018C7481}"/>
              </a:ext>
            </a:extLst>
          </p:cNvPr>
          <p:cNvSpPr txBox="1"/>
          <p:nvPr/>
        </p:nvSpPr>
        <p:spPr>
          <a:xfrm>
            <a:off x="6534904" y="6383596"/>
            <a:ext cx="452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Eindsituatie  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6E105D9-B63E-82F1-DC6E-9A15362AB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038" y="105072"/>
            <a:ext cx="5376597" cy="302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30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7A392A-0A4A-8E00-8487-B941DF33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18" y="316486"/>
            <a:ext cx="6798276" cy="1325563"/>
          </a:xfrm>
        </p:spPr>
        <p:txBody>
          <a:bodyPr/>
          <a:lstStyle/>
          <a:p>
            <a:r>
              <a:rPr lang="nl-NL"/>
              <a:t>Les 2: Experiment osmose ei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EF34AED-968C-9F62-9CD3-43688093A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763" y="2402949"/>
            <a:ext cx="2052101" cy="205210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760E327-A6E6-EB5E-72FA-BC1A84B62479}"/>
              </a:ext>
            </a:extLst>
          </p:cNvPr>
          <p:cNvSpPr txBox="1"/>
          <p:nvPr/>
        </p:nvSpPr>
        <p:spPr>
          <a:xfrm>
            <a:off x="7578110" y="764886"/>
            <a:ext cx="44752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Leerdoelen </a:t>
            </a:r>
          </a:p>
          <a:p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/>
              <a:t>Je kunt uitleggen wat een </a:t>
            </a:r>
            <a:r>
              <a:rPr lang="nl-NL" i="1" err="1"/>
              <a:t>hypertone</a:t>
            </a:r>
            <a:r>
              <a:rPr lang="nl-NL" i="1"/>
              <a:t>, isotone en </a:t>
            </a:r>
            <a:r>
              <a:rPr lang="nl-NL" i="1" err="1"/>
              <a:t>hypotone</a:t>
            </a:r>
            <a:r>
              <a:rPr lang="nl-NL" i="1"/>
              <a:t> oplossing 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/>
              <a:t>Je kunt formuleren hoe osmose werkt met een ei als modelsysteem. 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3008067-59CA-DF82-38DA-9FDC46721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659" y="2524983"/>
            <a:ext cx="2199997" cy="219999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C1190F2-29F7-7E8B-D848-CB65502DD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739" y="2544933"/>
            <a:ext cx="2199997" cy="2199997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16BA800-BF82-5353-0CC0-895FA2F1ED2D}"/>
              </a:ext>
            </a:extLst>
          </p:cNvPr>
          <p:cNvSpPr txBox="1"/>
          <p:nvPr/>
        </p:nvSpPr>
        <p:spPr>
          <a:xfrm>
            <a:off x="678506" y="4724980"/>
            <a:ext cx="27926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/>
              <a:t>Klassikale instructie </a:t>
            </a:r>
          </a:p>
          <a:p>
            <a:r>
              <a:rPr lang="nl-NL"/>
              <a:t>Docent:  blikt terug op vorige les en legt de nieuwe begrippen uit.</a:t>
            </a:r>
          </a:p>
          <a:p>
            <a:r>
              <a:rPr lang="nl-NL"/>
              <a:t>Leerling: Luisteren en stellen vragen. </a:t>
            </a:r>
          </a:p>
          <a:p>
            <a:r>
              <a:rPr lang="nl-NL"/>
              <a:t>Hulpmiddel: </a:t>
            </a:r>
            <a:r>
              <a:rPr lang="nl-NL" err="1"/>
              <a:t>lesson</a:t>
            </a:r>
            <a:r>
              <a:rPr lang="nl-NL"/>
              <a:t>-up 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2D98137-2A5A-9286-66A4-2FEA8969AC88}"/>
              </a:ext>
            </a:extLst>
          </p:cNvPr>
          <p:cNvSpPr txBox="1"/>
          <p:nvPr/>
        </p:nvSpPr>
        <p:spPr>
          <a:xfrm>
            <a:off x="3828942" y="4863479"/>
            <a:ext cx="39494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/>
              <a:t>Het experiment</a:t>
            </a:r>
          </a:p>
          <a:p>
            <a:r>
              <a:rPr lang="nl-NL"/>
              <a:t>Docent: Deelt het materiaal en de opdracht uit, tijdens het uitvoeren van het practicum ondersteunt de docent als coach.</a:t>
            </a:r>
          </a:p>
          <a:p>
            <a:r>
              <a:rPr lang="nl-NL"/>
              <a:t>Leerling: Uitvoeren van experiment, invullen opdrachtenblad.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DB81EBE-ADD9-3DB1-8091-8D660789D663}"/>
              </a:ext>
            </a:extLst>
          </p:cNvPr>
          <p:cNvSpPr txBox="1"/>
          <p:nvPr/>
        </p:nvSpPr>
        <p:spPr>
          <a:xfrm>
            <a:off x="8328454" y="4724980"/>
            <a:ext cx="36150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/>
              <a:t>Bespreking </a:t>
            </a:r>
          </a:p>
          <a:p>
            <a:r>
              <a:rPr lang="nl-NL"/>
              <a:t>Docent: Na het experiment loopt de leraar het opdrachten – en- feedbackblad na en  vat de leraar de conclusies samen.</a:t>
            </a:r>
            <a:br>
              <a:rPr lang="nl-NL"/>
            </a:br>
            <a:r>
              <a:rPr lang="nl-NL"/>
              <a:t>Leerling: Deelt zijn bevinden, luistert en stelt vragen.</a:t>
            </a: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B0547F81-2606-7D52-2027-8C24844F2515}"/>
              </a:ext>
            </a:extLst>
          </p:cNvPr>
          <p:cNvCxnSpPr>
            <a:cxnSpLocks/>
          </p:cNvCxnSpPr>
          <p:nvPr/>
        </p:nvCxnSpPr>
        <p:spPr>
          <a:xfrm>
            <a:off x="3105665" y="3689797"/>
            <a:ext cx="130157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F17BB5CB-1614-7AB6-C973-7CEF26108303}"/>
              </a:ext>
            </a:extLst>
          </p:cNvPr>
          <p:cNvCxnSpPr>
            <a:cxnSpLocks/>
          </p:cNvCxnSpPr>
          <p:nvPr/>
        </p:nvCxnSpPr>
        <p:spPr>
          <a:xfrm>
            <a:off x="7261654" y="3689797"/>
            <a:ext cx="130157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3233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A77933A00DB64898CC321DCAE126CD" ma:contentTypeVersion="5" ma:contentTypeDescription="Een nieuw document maken." ma:contentTypeScope="" ma:versionID="ea2cc89f24dccb63d6a044c2271e3d7f">
  <xsd:schema xmlns:xsd="http://www.w3.org/2001/XMLSchema" xmlns:xs="http://www.w3.org/2001/XMLSchema" xmlns:p="http://schemas.microsoft.com/office/2006/metadata/properties" xmlns:ns3="0b32d3c6-37bd-43a5-8195-6d207e90e7a7" xmlns:ns4="a6474d18-7ae3-4d83-8286-1f596d91a7e7" targetNamespace="http://schemas.microsoft.com/office/2006/metadata/properties" ma:root="true" ma:fieldsID="98f185e8b85b7e8427cf40d562f8040f" ns3:_="" ns4:_="">
    <xsd:import namespace="0b32d3c6-37bd-43a5-8195-6d207e90e7a7"/>
    <xsd:import namespace="a6474d18-7ae3-4d83-8286-1f596d91a7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32d3c6-37bd-43a5-8195-6d207e90e7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474d18-7ae3-4d83-8286-1f596d91a7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6D3053-A5A9-4C8A-BAC4-810DCEAE7B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32d3c6-37bd-43a5-8195-6d207e90e7a7"/>
    <ds:schemaRef ds:uri="a6474d18-7ae3-4d83-8286-1f596d91a7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1B9CB6-C302-47D4-A909-54DCB5C536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0619DA-1B91-45AA-8905-125536164A36}">
  <ds:schemaRefs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0b32d3c6-37bd-43a5-8195-6d207e90e7a7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a6474d18-7ae3-4d83-8286-1f596d91a7e7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3156</TotalTime>
  <Words>883</Words>
  <Application>Microsoft Office PowerPoint</Application>
  <PresentationFormat>Breedbeeld</PresentationFormat>
  <Paragraphs>115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Misconcept</vt:lpstr>
      <vt:lpstr>Het misconcept </vt:lpstr>
      <vt:lpstr>Toelichting misconcept</vt:lpstr>
      <vt:lpstr>PowerPoint-presentatie</vt:lpstr>
      <vt:lpstr>Feedback vragen</vt:lpstr>
      <vt:lpstr>Waarom op deze manier </vt:lpstr>
      <vt:lpstr>Les 1 : osmo-gooien</vt:lpstr>
      <vt:lpstr>Osmo-gooien</vt:lpstr>
      <vt:lpstr>Les 2: Experiment osmose ei</vt:lpstr>
      <vt:lpstr>Het experiment osmose ei</vt:lpstr>
      <vt:lpstr>Les 3: microscopie practicum</vt:lpstr>
      <vt:lpstr>Les 3: Microscopie practicum</vt:lpstr>
      <vt:lpstr>PowerPoint-presentatie</vt:lpstr>
      <vt:lpstr>Misconcept opgelost!</vt:lpstr>
      <vt:lpstr>Bronnenlijst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conni</dc:creator>
  <cp:lastModifiedBy>CONNIE den Ouden</cp:lastModifiedBy>
  <cp:revision>3</cp:revision>
  <dcterms:created xsi:type="dcterms:W3CDTF">2022-10-05T09:22:17Z</dcterms:created>
  <dcterms:modified xsi:type="dcterms:W3CDTF">2022-10-07T16:47:30Z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0x01010053A77933A00DB64898CC321DCAE126CD</vt:lpwstr>
  </property>
</Properties>
</file>